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8" r:id="rId6"/>
    <p:sldId id="260" r:id="rId7"/>
    <p:sldId id="262" r:id="rId8"/>
    <p:sldId id="261" r:id="rId9"/>
    <p:sldId id="263"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32"/>
  </p:normalViewPr>
  <p:slideViewPr>
    <p:cSldViewPr snapToGrid="0" snapToObjects="1">
      <p:cViewPr varScale="1">
        <p:scale>
          <a:sx n="90" d="100"/>
          <a:sy n="90"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765650-CECC-4947-B617-79D006A4B36E}"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2536745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65650-CECC-4947-B617-79D006A4B36E}"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2644618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65650-CECC-4947-B617-79D006A4B36E}"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2926733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65650-CECC-4947-B617-79D006A4B36E}"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122446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765650-CECC-4947-B617-79D006A4B36E}"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154101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765650-CECC-4947-B617-79D006A4B36E}"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113749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765650-CECC-4947-B617-79D006A4B36E}" type="datetimeFigureOut">
              <a:rPr lang="en-US" smtClean="0"/>
              <a:t>10/22/18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28844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765650-CECC-4947-B617-79D006A4B36E}" type="datetimeFigureOut">
              <a:rPr lang="en-US" smtClean="0"/>
              <a:t>10/22/18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1418356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765650-CECC-4947-B617-79D006A4B36E}" type="datetimeFigureOut">
              <a:rPr lang="en-US" smtClean="0"/>
              <a:t>10/22/18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427407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765650-CECC-4947-B617-79D006A4B36E}"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2245101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765650-CECC-4947-B617-79D006A4B36E}"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109649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65650-CECC-4947-B617-79D006A4B36E}" type="datetimeFigureOut">
              <a:rPr lang="en-US" smtClean="0"/>
              <a:t>10/22/18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0E8EF-9272-BD49-9829-76933D249CC7}" type="slidenum">
              <a:rPr lang="en-US" smtClean="0"/>
              <a:t>‹#›</a:t>
            </a:fld>
            <a:endParaRPr lang="en-US"/>
          </a:p>
        </p:txBody>
      </p:sp>
    </p:spTree>
    <p:extLst>
      <p:ext uri="{BB962C8B-B14F-4D97-AF65-F5344CB8AC3E}">
        <p14:creationId xmlns:p14="http://schemas.microsoft.com/office/powerpoint/2010/main" val="114567462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visualcapitalist.com/americas-multi-billion-dollar-sports-betting-industry/"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8718B9-0C3F-564B-ABAE-D9CECA58A962}"/>
              </a:ext>
            </a:extLst>
          </p:cNvPr>
          <p:cNvPicPr>
            <a:picLocks noChangeAspect="1"/>
          </p:cNvPicPr>
          <p:nvPr/>
        </p:nvPicPr>
        <p:blipFill>
          <a:blip r:embed="rId2"/>
          <a:stretch>
            <a:fillRect/>
          </a:stretch>
        </p:blipFill>
        <p:spPr>
          <a:xfrm>
            <a:off x="814387" y="410037"/>
            <a:ext cx="2590800" cy="5511338"/>
          </a:xfrm>
          <a:prstGeom prst="rect">
            <a:avLst/>
          </a:prstGeom>
        </p:spPr>
      </p:pic>
      <p:sp>
        <p:nvSpPr>
          <p:cNvPr id="2" name="Title 1">
            <a:extLst>
              <a:ext uri="{FF2B5EF4-FFF2-40B4-BE49-F238E27FC236}">
                <a16:creationId xmlns:a16="http://schemas.microsoft.com/office/drawing/2014/main" id="{F4C7F906-796B-1A40-8384-AD73E51900D5}"/>
              </a:ext>
            </a:extLst>
          </p:cNvPr>
          <p:cNvSpPr>
            <a:spLocks noGrp="1"/>
          </p:cNvSpPr>
          <p:nvPr>
            <p:ph type="ctrTitle"/>
          </p:nvPr>
        </p:nvSpPr>
        <p:spPr>
          <a:xfrm>
            <a:off x="1524000" y="1122363"/>
            <a:ext cx="9144000" cy="2387600"/>
          </a:xfrm>
        </p:spPr>
        <p:txBody>
          <a:bodyPr>
            <a:normAutofit/>
          </a:bodyPr>
          <a:lstStyle/>
          <a:p>
            <a:pPr algn="r"/>
            <a:r>
              <a:rPr lang="en-US" sz="4400" b="1" dirty="0"/>
              <a:t>Predicting NHL Playoff Success</a:t>
            </a:r>
          </a:p>
        </p:txBody>
      </p:sp>
      <p:sp>
        <p:nvSpPr>
          <p:cNvPr id="3" name="Subtitle 2">
            <a:extLst>
              <a:ext uri="{FF2B5EF4-FFF2-40B4-BE49-F238E27FC236}">
                <a16:creationId xmlns:a16="http://schemas.microsoft.com/office/drawing/2014/main" id="{BB62899A-340E-7448-8E14-AA36989C2083}"/>
              </a:ext>
            </a:extLst>
          </p:cNvPr>
          <p:cNvSpPr>
            <a:spLocks noGrp="1"/>
          </p:cNvSpPr>
          <p:nvPr>
            <p:ph type="subTitle" idx="1"/>
          </p:nvPr>
        </p:nvSpPr>
        <p:spPr>
          <a:xfrm>
            <a:off x="1524000" y="3943350"/>
            <a:ext cx="9144000" cy="1671638"/>
          </a:xfrm>
        </p:spPr>
        <p:txBody>
          <a:bodyPr/>
          <a:lstStyle/>
          <a:p>
            <a:pPr algn="r"/>
            <a:r>
              <a:rPr lang="en-US" dirty="0"/>
              <a:t>Christopher Manley</a:t>
            </a:r>
          </a:p>
          <a:p>
            <a:pPr algn="r"/>
            <a:r>
              <a:rPr lang="en-US" dirty="0"/>
              <a:t>General Assembly DSI-5</a:t>
            </a:r>
          </a:p>
          <a:p>
            <a:pPr algn="r"/>
            <a:r>
              <a:rPr lang="en-US" dirty="0"/>
              <a:t>October 23, 2018</a:t>
            </a:r>
          </a:p>
        </p:txBody>
      </p:sp>
    </p:spTree>
    <p:extLst>
      <p:ext uri="{BB962C8B-B14F-4D97-AF65-F5344CB8AC3E}">
        <p14:creationId xmlns:p14="http://schemas.microsoft.com/office/powerpoint/2010/main" val="1170352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82F2-952C-AF41-AC25-D0F6D2CFB949}"/>
              </a:ext>
            </a:extLst>
          </p:cNvPr>
          <p:cNvSpPr>
            <a:spLocks noGrp="1"/>
          </p:cNvSpPr>
          <p:nvPr>
            <p:ph type="title"/>
          </p:nvPr>
        </p:nvSpPr>
        <p:spPr/>
        <p:txBody>
          <a:bodyPr/>
          <a:lstStyle/>
          <a:p>
            <a:r>
              <a:rPr lang="en-US" dirty="0"/>
              <a:t>The Model</a:t>
            </a:r>
          </a:p>
        </p:txBody>
      </p:sp>
      <p:sp>
        <p:nvSpPr>
          <p:cNvPr id="3" name="Content Placeholder 2">
            <a:extLst>
              <a:ext uri="{FF2B5EF4-FFF2-40B4-BE49-F238E27FC236}">
                <a16:creationId xmlns:a16="http://schemas.microsoft.com/office/drawing/2014/main" id="{8EC70F8C-E93A-8041-94E1-080672FADCC0}"/>
              </a:ext>
            </a:extLst>
          </p:cNvPr>
          <p:cNvSpPr>
            <a:spLocks noGrp="1"/>
          </p:cNvSpPr>
          <p:nvPr>
            <p:ph idx="1"/>
          </p:nvPr>
        </p:nvSpPr>
        <p:spPr/>
        <p:txBody>
          <a:bodyPr/>
          <a:lstStyle/>
          <a:p>
            <a:r>
              <a:rPr lang="en-US" dirty="0"/>
              <a:t>Multiclass Logistic Regression</a:t>
            </a:r>
          </a:p>
          <a:p>
            <a:pPr marL="0" indent="0">
              <a:buNone/>
            </a:pPr>
            <a:r>
              <a:rPr lang="en-US" dirty="0"/>
              <a:t> - Predicting 30 outcomes for each season</a:t>
            </a:r>
          </a:p>
          <a:p>
            <a:pPr marL="0" indent="0">
              <a:buNone/>
            </a:pPr>
            <a:r>
              <a:rPr lang="en-US" dirty="0"/>
              <a:t> - Accuracy score of…wait for it… (.12)!</a:t>
            </a:r>
          </a:p>
          <a:p>
            <a:pPr marL="0" indent="0">
              <a:buNone/>
            </a:pPr>
            <a:r>
              <a:rPr lang="en-US" dirty="0"/>
              <a:t> - But, it’s not as bad as it sounds</a:t>
            </a:r>
          </a:p>
        </p:txBody>
      </p:sp>
    </p:spTree>
    <p:extLst>
      <p:ext uri="{BB962C8B-B14F-4D97-AF65-F5344CB8AC3E}">
        <p14:creationId xmlns:p14="http://schemas.microsoft.com/office/powerpoint/2010/main" val="177090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943F-73A7-6447-B435-C443898D6AD8}"/>
              </a:ext>
            </a:extLst>
          </p:cNvPr>
          <p:cNvSpPr>
            <a:spLocks noGrp="1"/>
          </p:cNvSpPr>
          <p:nvPr>
            <p:ph type="title"/>
          </p:nvPr>
        </p:nvSpPr>
        <p:spPr/>
        <p:txBody>
          <a:bodyPr/>
          <a:lstStyle/>
          <a:p>
            <a:r>
              <a:rPr lang="en-US" dirty="0"/>
              <a:t>The Model Continued</a:t>
            </a:r>
          </a:p>
        </p:txBody>
      </p:sp>
      <p:pic>
        <p:nvPicPr>
          <p:cNvPr id="5" name="Content Placeholder 4">
            <a:extLst>
              <a:ext uri="{FF2B5EF4-FFF2-40B4-BE49-F238E27FC236}">
                <a16:creationId xmlns:a16="http://schemas.microsoft.com/office/drawing/2014/main" id="{61B1844D-2B1A-0E4D-99E9-4C32C2588722}"/>
              </a:ext>
            </a:extLst>
          </p:cNvPr>
          <p:cNvPicPr>
            <a:picLocks noGrp="1" noChangeAspect="1"/>
          </p:cNvPicPr>
          <p:nvPr>
            <p:ph idx="1"/>
          </p:nvPr>
        </p:nvPicPr>
        <p:blipFill>
          <a:blip r:embed="rId2"/>
          <a:stretch>
            <a:fillRect/>
          </a:stretch>
        </p:blipFill>
        <p:spPr>
          <a:xfrm>
            <a:off x="1102479" y="1321063"/>
            <a:ext cx="4636108" cy="4931597"/>
          </a:xfrm>
        </p:spPr>
      </p:pic>
      <p:sp>
        <p:nvSpPr>
          <p:cNvPr id="6" name="TextBox 5">
            <a:extLst>
              <a:ext uri="{FF2B5EF4-FFF2-40B4-BE49-F238E27FC236}">
                <a16:creationId xmlns:a16="http://schemas.microsoft.com/office/drawing/2014/main" id="{BA303C83-C926-854D-9189-C1DED003F6BB}"/>
              </a:ext>
            </a:extLst>
          </p:cNvPr>
          <p:cNvSpPr txBox="1"/>
          <p:nvPr/>
        </p:nvSpPr>
        <p:spPr>
          <a:xfrm>
            <a:off x="7298267" y="1461867"/>
            <a:ext cx="3937000" cy="2308324"/>
          </a:xfrm>
          <a:prstGeom prst="rect">
            <a:avLst/>
          </a:prstGeom>
          <a:noFill/>
        </p:spPr>
        <p:txBody>
          <a:bodyPr wrap="square" rtlCol="0">
            <a:spAutoFit/>
          </a:bodyPr>
          <a:lstStyle/>
          <a:p>
            <a:r>
              <a:rPr lang="en-US" dirty="0"/>
              <a:t>While a model score of .12 sounds terrible, I’m actually slightly encouraged. While my predicted ranks are not spot on, they are close in many instances. For 2016, the model actually predicted both Stanley Cup finalists. Although, it did not accurately predict the winner.</a:t>
            </a:r>
          </a:p>
        </p:txBody>
      </p:sp>
      <p:pic>
        <p:nvPicPr>
          <p:cNvPr id="7" name="Picture 6">
            <a:extLst>
              <a:ext uri="{FF2B5EF4-FFF2-40B4-BE49-F238E27FC236}">
                <a16:creationId xmlns:a16="http://schemas.microsoft.com/office/drawing/2014/main" id="{AFF692BC-B305-E042-8945-34556AE72EAF}"/>
              </a:ext>
            </a:extLst>
          </p:cNvPr>
          <p:cNvPicPr>
            <a:picLocks noChangeAspect="1"/>
          </p:cNvPicPr>
          <p:nvPr/>
        </p:nvPicPr>
        <p:blipFill>
          <a:blip r:embed="rId3"/>
          <a:stretch>
            <a:fillRect/>
          </a:stretch>
        </p:blipFill>
        <p:spPr>
          <a:xfrm>
            <a:off x="7025521" y="3711575"/>
            <a:ext cx="4064000" cy="2781300"/>
          </a:xfrm>
          <a:prstGeom prst="rect">
            <a:avLst/>
          </a:prstGeom>
        </p:spPr>
      </p:pic>
    </p:spTree>
    <p:extLst>
      <p:ext uri="{BB962C8B-B14F-4D97-AF65-F5344CB8AC3E}">
        <p14:creationId xmlns:p14="http://schemas.microsoft.com/office/powerpoint/2010/main" val="129323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26019-8015-7648-9A3E-390613AB964D}"/>
              </a:ext>
            </a:extLst>
          </p:cNvPr>
          <p:cNvSpPr>
            <a:spLocks noGrp="1"/>
          </p:cNvSpPr>
          <p:nvPr>
            <p:ph type="title"/>
          </p:nvPr>
        </p:nvSpPr>
        <p:spPr/>
        <p:txBody>
          <a:bodyPr/>
          <a:lstStyle/>
          <a:p>
            <a:r>
              <a:rPr lang="en-US" dirty="0"/>
              <a:t>Future Considerations</a:t>
            </a:r>
          </a:p>
        </p:txBody>
      </p:sp>
      <p:sp>
        <p:nvSpPr>
          <p:cNvPr id="3" name="Content Placeholder 2">
            <a:extLst>
              <a:ext uri="{FF2B5EF4-FFF2-40B4-BE49-F238E27FC236}">
                <a16:creationId xmlns:a16="http://schemas.microsoft.com/office/drawing/2014/main" id="{F3616CFD-F539-DC4E-9306-672BFD723AF0}"/>
              </a:ext>
            </a:extLst>
          </p:cNvPr>
          <p:cNvSpPr>
            <a:spLocks noGrp="1"/>
          </p:cNvSpPr>
          <p:nvPr>
            <p:ph idx="1"/>
          </p:nvPr>
        </p:nvSpPr>
        <p:spPr/>
        <p:txBody>
          <a:bodyPr/>
          <a:lstStyle/>
          <a:p>
            <a:r>
              <a:rPr lang="en-US" dirty="0"/>
              <a:t>More feature engineering and creation of my own stats</a:t>
            </a:r>
          </a:p>
          <a:p>
            <a:r>
              <a:rPr lang="en-US" dirty="0"/>
              <a:t>Further tuning of the model and trying different multiclass classification models</a:t>
            </a:r>
          </a:p>
          <a:p>
            <a:r>
              <a:rPr lang="en-US" dirty="0"/>
              <a:t>Further interpretation of the predictive factors</a:t>
            </a:r>
          </a:p>
          <a:p>
            <a:r>
              <a:rPr lang="en-US" dirty="0"/>
              <a:t>I fully intend on continuing to tweak this model over the years</a:t>
            </a:r>
          </a:p>
        </p:txBody>
      </p:sp>
    </p:spTree>
    <p:extLst>
      <p:ext uri="{BB962C8B-B14F-4D97-AF65-F5344CB8AC3E}">
        <p14:creationId xmlns:p14="http://schemas.microsoft.com/office/powerpoint/2010/main" val="811067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10A8-05B3-D442-AD2B-4A633E1FE67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14437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36CCDA-4148-F844-9E1D-935A06F3171E}"/>
              </a:ext>
            </a:extLst>
          </p:cNvPr>
          <p:cNvPicPr>
            <a:picLocks noChangeAspect="1"/>
          </p:cNvPicPr>
          <p:nvPr/>
        </p:nvPicPr>
        <p:blipFill>
          <a:blip r:embed="rId2"/>
          <a:stretch>
            <a:fillRect/>
          </a:stretch>
        </p:blipFill>
        <p:spPr>
          <a:xfrm>
            <a:off x="7874000" y="4001294"/>
            <a:ext cx="2971799" cy="2664713"/>
          </a:xfrm>
          <a:prstGeom prst="rect">
            <a:avLst/>
          </a:prstGeom>
        </p:spPr>
      </p:pic>
      <p:sp>
        <p:nvSpPr>
          <p:cNvPr id="2" name="Title 1">
            <a:extLst>
              <a:ext uri="{FF2B5EF4-FFF2-40B4-BE49-F238E27FC236}">
                <a16:creationId xmlns:a16="http://schemas.microsoft.com/office/drawing/2014/main" id="{62BFF3A3-6620-DE47-9797-ED3E4E6CBC45}"/>
              </a:ext>
            </a:extLst>
          </p:cNvPr>
          <p:cNvSpPr>
            <a:spLocks noGrp="1"/>
          </p:cNvSpPr>
          <p:nvPr>
            <p:ph type="title"/>
          </p:nvPr>
        </p:nvSpPr>
        <p:spPr/>
        <p:txBody>
          <a:bodyPr/>
          <a:lstStyle/>
          <a:p>
            <a:r>
              <a:rPr lang="en-US" dirty="0"/>
              <a:t>Why Are We Here?</a:t>
            </a:r>
          </a:p>
        </p:txBody>
      </p:sp>
      <p:sp>
        <p:nvSpPr>
          <p:cNvPr id="3" name="Content Placeholder 2">
            <a:extLst>
              <a:ext uri="{FF2B5EF4-FFF2-40B4-BE49-F238E27FC236}">
                <a16:creationId xmlns:a16="http://schemas.microsoft.com/office/drawing/2014/main" id="{86D1336B-3933-BD40-992A-FEF69EEBA749}"/>
              </a:ext>
            </a:extLst>
          </p:cNvPr>
          <p:cNvSpPr>
            <a:spLocks noGrp="1"/>
          </p:cNvSpPr>
          <p:nvPr>
            <p:ph idx="1"/>
          </p:nvPr>
        </p:nvSpPr>
        <p:spPr/>
        <p:txBody>
          <a:bodyPr/>
          <a:lstStyle/>
          <a:p>
            <a:r>
              <a:rPr lang="en-US" dirty="0"/>
              <a:t>“In 2015, Americans bet $149 billion illegally on sporting events.”</a:t>
            </a:r>
          </a:p>
          <a:p>
            <a:pPr marL="0" indent="0">
              <a:buNone/>
            </a:pPr>
            <a:r>
              <a:rPr lang="en-US" dirty="0"/>
              <a:t> - </a:t>
            </a:r>
            <a:r>
              <a:rPr lang="en-US" sz="1400" i="1" dirty="0">
                <a:hlinkClick r:id="rId3"/>
              </a:rPr>
              <a:t>http://www.visualcapitalist.com/americas-multi-billion-dollar-sports-betting-industry/</a:t>
            </a:r>
            <a:endParaRPr lang="en-US" sz="1400" i="1" dirty="0"/>
          </a:p>
          <a:p>
            <a:r>
              <a:rPr lang="en-US" dirty="0"/>
              <a:t> Sports gambling laws are changing </a:t>
            </a:r>
          </a:p>
          <a:p>
            <a:r>
              <a:rPr lang="en-US" dirty="0"/>
              <a:t>Hockey analytics is behind other sports like baseball and basketball, but that is changing </a:t>
            </a:r>
            <a:r>
              <a:rPr lang="en-US" b="1" dirty="0"/>
              <a:t>fast!</a:t>
            </a:r>
          </a:p>
          <a:p>
            <a:r>
              <a:rPr lang="en-US" dirty="0"/>
              <a:t>A good and accurate model would be highly</a:t>
            </a:r>
          </a:p>
          <a:p>
            <a:pPr marL="0" indent="0">
              <a:buNone/>
            </a:pPr>
            <a:r>
              <a:rPr lang="en-US" dirty="0"/>
              <a:t>   useful to an NHL team</a:t>
            </a:r>
          </a:p>
          <a:p>
            <a:r>
              <a:rPr lang="en-US" dirty="0"/>
              <a:t>But mostly, I love hockey!</a:t>
            </a:r>
          </a:p>
        </p:txBody>
      </p:sp>
    </p:spTree>
    <p:extLst>
      <p:ext uri="{BB962C8B-B14F-4D97-AF65-F5344CB8AC3E}">
        <p14:creationId xmlns:p14="http://schemas.microsoft.com/office/powerpoint/2010/main" val="81307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AB98CD-BF1B-8846-93C7-CD6494C24995}"/>
              </a:ext>
            </a:extLst>
          </p:cNvPr>
          <p:cNvPicPr>
            <a:picLocks noChangeAspect="1"/>
          </p:cNvPicPr>
          <p:nvPr/>
        </p:nvPicPr>
        <p:blipFill>
          <a:blip r:embed="rId2"/>
          <a:stretch>
            <a:fillRect/>
          </a:stretch>
        </p:blipFill>
        <p:spPr>
          <a:xfrm>
            <a:off x="1890920" y="2878667"/>
            <a:ext cx="8410160" cy="3615472"/>
          </a:xfrm>
          <a:prstGeom prst="rect">
            <a:avLst/>
          </a:prstGeom>
        </p:spPr>
      </p:pic>
      <p:sp>
        <p:nvSpPr>
          <p:cNvPr id="2" name="Title 1">
            <a:extLst>
              <a:ext uri="{FF2B5EF4-FFF2-40B4-BE49-F238E27FC236}">
                <a16:creationId xmlns:a16="http://schemas.microsoft.com/office/drawing/2014/main" id="{F90E4725-C73C-A743-8EFA-8C60C2B6D75F}"/>
              </a:ext>
            </a:extLst>
          </p:cNvPr>
          <p:cNvSpPr>
            <a:spLocks noGrp="1"/>
          </p:cNvSpPr>
          <p:nvPr>
            <p:ph type="title"/>
          </p:nvPr>
        </p:nvSpPr>
        <p:spPr/>
        <p:txBody>
          <a:bodyPr/>
          <a:lstStyle/>
          <a:p>
            <a:r>
              <a:rPr lang="en-US" dirty="0"/>
              <a:t>What is the problem?</a:t>
            </a:r>
          </a:p>
        </p:txBody>
      </p:sp>
      <p:sp>
        <p:nvSpPr>
          <p:cNvPr id="3" name="Content Placeholder 2">
            <a:extLst>
              <a:ext uri="{FF2B5EF4-FFF2-40B4-BE49-F238E27FC236}">
                <a16:creationId xmlns:a16="http://schemas.microsoft.com/office/drawing/2014/main" id="{E247CEBF-2C49-9A4F-87FE-619C0AC97C41}"/>
              </a:ext>
            </a:extLst>
          </p:cNvPr>
          <p:cNvSpPr>
            <a:spLocks noGrp="1"/>
          </p:cNvSpPr>
          <p:nvPr>
            <p:ph idx="1"/>
          </p:nvPr>
        </p:nvSpPr>
        <p:spPr/>
        <p:txBody>
          <a:bodyPr/>
          <a:lstStyle/>
          <a:p>
            <a:r>
              <a:rPr lang="en-US" dirty="0"/>
              <a:t>Problem Statement:</a:t>
            </a:r>
          </a:p>
          <a:p>
            <a:pPr marL="0" indent="0">
              <a:buNone/>
            </a:pPr>
            <a:r>
              <a:rPr lang="en-US" dirty="0"/>
              <a:t> - Given regular season statistics, can a classification model be built to predict how each team will do in the playoffs?</a:t>
            </a:r>
          </a:p>
        </p:txBody>
      </p:sp>
      <p:sp>
        <p:nvSpPr>
          <p:cNvPr id="5" name="Rectangle 4">
            <a:extLst>
              <a:ext uri="{FF2B5EF4-FFF2-40B4-BE49-F238E27FC236}">
                <a16:creationId xmlns:a16="http://schemas.microsoft.com/office/drawing/2014/main" id="{DF34D5A0-566A-F34F-AC05-FEE0BCEA2F4B}"/>
              </a:ext>
            </a:extLst>
          </p:cNvPr>
          <p:cNvSpPr/>
          <p:nvPr/>
        </p:nvSpPr>
        <p:spPr>
          <a:xfrm>
            <a:off x="1890920" y="5943600"/>
            <a:ext cx="8410160" cy="550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314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F648B9-C81A-F44B-8566-3E2F81D15E21}"/>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873FF908-0928-064C-84AD-B2D4FD661E00}"/>
              </a:ext>
            </a:extLst>
          </p:cNvPr>
          <p:cNvSpPr>
            <a:spLocks noGrp="1"/>
          </p:cNvSpPr>
          <p:nvPr>
            <p:ph type="title"/>
          </p:nvPr>
        </p:nvSpPr>
        <p:spPr/>
        <p:txBody>
          <a:bodyPr/>
          <a:lstStyle/>
          <a:p>
            <a:r>
              <a:rPr lang="en-US" b="1" dirty="0">
                <a:solidFill>
                  <a:srgbClr val="FFFF00"/>
                </a:solidFill>
              </a:rPr>
              <a:t>Challenges?</a:t>
            </a:r>
          </a:p>
        </p:txBody>
      </p:sp>
      <p:sp>
        <p:nvSpPr>
          <p:cNvPr id="3" name="Content Placeholder 2">
            <a:extLst>
              <a:ext uri="{FF2B5EF4-FFF2-40B4-BE49-F238E27FC236}">
                <a16:creationId xmlns:a16="http://schemas.microsoft.com/office/drawing/2014/main" id="{8D87D248-1B09-3448-81E7-4B7FA3527C20}"/>
              </a:ext>
            </a:extLst>
          </p:cNvPr>
          <p:cNvSpPr>
            <a:spLocks noGrp="1"/>
          </p:cNvSpPr>
          <p:nvPr>
            <p:ph idx="1"/>
          </p:nvPr>
        </p:nvSpPr>
        <p:spPr/>
        <p:txBody>
          <a:bodyPr/>
          <a:lstStyle/>
          <a:p>
            <a:r>
              <a:rPr lang="en-US" b="1" dirty="0">
                <a:solidFill>
                  <a:srgbClr val="FFFF00"/>
                </a:solidFill>
              </a:rPr>
              <a:t>What, in fact am I predicting? And how am I doing so?</a:t>
            </a:r>
          </a:p>
          <a:p>
            <a:endParaRPr lang="en-US" b="1" dirty="0">
              <a:solidFill>
                <a:srgbClr val="FFFF00"/>
              </a:solidFill>
            </a:endParaRPr>
          </a:p>
          <a:p>
            <a:r>
              <a:rPr lang="en-US" b="1" dirty="0">
                <a:solidFill>
                  <a:srgbClr val="FFFF00"/>
                </a:solidFill>
              </a:rPr>
              <a:t>Data Gathering</a:t>
            </a:r>
          </a:p>
          <a:p>
            <a:endParaRPr lang="en-US" b="1" dirty="0">
              <a:solidFill>
                <a:srgbClr val="FFFF00"/>
              </a:solidFill>
            </a:endParaRPr>
          </a:p>
        </p:txBody>
      </p:sp>
    </p:spTree>
    <p:extLst>
      <p:ext uri="{BB962C8B-B14F-4D97-AF65-F5344CB8AC3E}">
        <p14:creationId xmlns:p14="http://schemas.microsoft.com/office/powerpoint/2010/main" val="4037490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5C43-39F5-474A-BAB0-15ABC39984A1}"/>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72D80C5D-128C-6749-B982-8E3E75C10EF6}"/>
              </a:ext>
            </a:extLst>
          </p:cNvPr>
          <p:cNvSpPr>
            <a:spLocks noGrp="1"/>
          </p:cNvSpPr>
          <p:nvPr>
            <p:ph idx="1"/>
          </p:nvPr>
        </p:nvSpPr>
        <p:spPr/>
        <p:txBody>
          <a:bodyPr/>
          <a:lstStyle/>
          <a:p>
            <a:r>
              <a:rPr lang="en-US" dirty="0"/>
              <a:t>Source: hockey-</a:t>
            </a:r>
            <a:r>
              <a:rPr lang="en-US" dirty="0" err="1"/>
              <a:t>reference.com</a:t>
            </a:r>
            <a:endParaRPr lang="en-US" dirty="0"/>
          </a:p>
          <a:p>
            <a:r>
              <a:rPr lang="en-US" dirty="0"/>
              <a:t>Scraped regular season team and individual player statistics from 2008-2018 using </a:t>
            </a:r>
            <a:r>
              <a:rPr lang="en-US" dirty="0" err="1"/>
              <a:t>BeautifulSoup</a:t>
            </a:r>
            <a:endParaRPr lang="en-US" dirty="0"/>
          </a:p>
          <a:p>
            <a:r>
              <a:rPr lang="en-US" dirty="0"/>
              <a:t>Single biggest challenge was getting the data into a usable form.</a:t>
            </a:r>
          </a:p>
          <a:p>
            <a:r>
              <a:rPr lang="en-US" dirty="0"/>
              <a:t>Small amount of data per year. Only 30 real “observations” per year.</a:t>
            </a:r>
          </a:p>
          <a:p>
            <a:r>
              <a:rPr lang="en-US" dirty="0"/>
              <a:t>Full 10 year dataset is only 331 rows</a:t>
            </a:r>
          </a:p>
        </p:txBody>
      </p:sp>
    </p:spTree>
    <p:extLst>
      <p:ext uri="{BB962C8B-B14F-4D97-AF65-F5344CB8AC3E}">
        <p14:creationId xmlns:p14="http://schemas.microsoft.com/office/powerpoint/2010/main" val="3914046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2E1A-0927-344D-AE11-342C0D5CE080}"/>
              </a:ext>
            </a:extLst>
          </p:cNvPr>
          <p:cNvSpPr>
            <a:spLocks noGrp="1"/>
          </p:cNvSpPr>
          <p:nvPr>
            <p:ph type="title"/>
          </p:nvPr>
        </p:nvSpPr>
        <p:spPr/>
        <p:txBody>
          <a:bodyPr/>
          <a:lstStyle/>
          <a:p>
            <a:r>
              <a:rPr lang="en-US" dirty="0"/>
              <a:t>Exploratory Data Analysis</a:t>
            </a:r>
          </a:p>
        </p:txBody>
      </p:sp>
      <p:pic>
        <p:nvPicPr>
          <p:cNvPr id="5" name="Content Placeholder 4">
            <a:extLst>
              <a:ext uri="{FF2B5EF4-FFF2-40B4-BE49-F238E27FC236}">
                <a16:creationId xmlns:a16="http://schemas.microsoft.com/office/drawing/2014/main" id="{3FED1A1C-169E-4045-BF93-0F1BD721C690}"/>
              </a:ext>
            </a:extLst>
          </p:cNvPr>
          <p:cNvPicPr>
            <a:picLocks noGrp="1" noChangeAspect="1"/>
          </p:cNvPicPr>
          <p:nvPr>
            <p:ph idx="1"/>
          </p:nvPr>
        </p:nvPicPr>
        <p:blipFill>
          <a:blip r:embed="rId2"/>
          <a:stretch>
            <a:fillRect/>
          </a:stretch>
        </p:blipFill>
        <p:spPr>
          <a:xfrm>
            <a:off x="309814" y="1393178"/>
            <a:ext cx="5423679" cy="4469677"/>
          </a:xfrm>
        </p:spPr>
      </p:pic>
      <p:pic>
        <p:nvPicPr>
          <p:cNvPr id="7" name="Picture 6">
            <a:extLst>
              <a:ext uri="{FF2B5EF4-FFF2-40B4-BE49-F238E27FC236}">
                <a16:creationId xmlns:a16="http://schemas.microsoft.com/office/drawing/2014/main" id="{524D8C83-55DB-3440-9CB9-9CE4584396B6}"/>
              </a:ext>
            </a:extLst>
          </p:cNvPr>
          <p:cNvPicPr>
            <a:picLocks noChangeAspect="1"/>
          </p:cNvPicPr>
          <p:nvPr/>
        </p:nvPicPr>
        <p:blipFill>
          <a:blip r:embed="rId3"/>
          <a:stretch>
            <a:fillRect/>
          </a:stretch>
        </p:blipFill>
        <p:spPr>
          <a:xfrm>
            <a:off x="6096000" y="1393177"/>
            <a:ext cx="5423679" cy="4469677"/>
          </a:xfrm>
          <a:prstGeom prst="rect">
            <a:avLst/>
          </a:prstGeom>
        </p:spPr>
      </p:pic>
      <p:sp>
        <p:nvSpPr>
          <p:cNvPr id="8" name="TextBox 7">
            <a:extLst>
              <a:ext uri="{FF2B5EF4-FFF2-40B4-BE49-F238E27FC236}">
                <a16:creationId xmlns:a16="http://schemas.microsoft.com/office/drawing/2014/main" id="{AC37A84F-7F83-6948-AE36-83BD71CE3C1C}"/>
              </a:ext>
            </a:extLst>
          </p:cNvPr>
          <p:cNvSpPr txBox="1"/>
          <p:nvPr/>
        </p:nvSpPr>
        <p:spPr>
          <a:xfrm>
            <a:off x="1828800" y="6146800"/>
            <a:ext cx="8619067" cy="369332"/>
          </a:xfrm>
          <a:prstGeom prst="rect">
            <a:avLst/>
          </a:prstGeom>
          <a:noFill/>
        </p:spPr>
        <p:txBody>
          <a:bodyPr wrap="square" rtlCol="0">
            <a:spAutoFit/>
          </a:bodyPr>
          <a:lstStyle/>
          <a:p>
            <a:pPr algn="ctr"/>
            <a:r>
              <a:rPr lang="en-US" i="1" dirty="0"/>
              <a:t>Stanley Cup winners are shown in orange</a:t>
            </a:r>
          </a:p>
        </p:txBody>
      </p:sp>
    </p:spTree>
    <p:extLst>
      <p:ext uri="{BB962C8B-B14F-4D97-AF65-F5344CB8AC3E}">
        <p14:creationId xmlns:p14="http://schemas.microsoft.com/office/powerpoint/2010/main" val="46623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F995E-AE4B-FA42-9B35-312B492E6853}"/>
              </a:ext>
            </a:extLst>
          </p:cNvPr>
          <p:cNvSpPr>
            <a:spLocks noGrp="1"/>
          </p:cNvSpPr>
          <p:nvPr>
            <p:ph type="title"/>
          </p:nvPr>
        </p:nvSpPr>
        <p:spPr/>
        <p:txBody>
          <a:bodyPr/>
          <a:lstStyle/>
          <a:p>
            <a:r>
              <a:rPr lang="en-US" dirty="0"/>
              <a:t>Goal Differential</a:t>
            </a:r>
          </a:p>
        </p:txBody>
      </p:sp>
      <p:pic>
        <p:nvPicPr>
          <p:cNvPr id="5" name="Content Placeholder 4">
            <a:extLst>
              <a:ext uri="{FF2B5EF4-FFF2-40B4-BE49-F238E27FC236}">
                <a16:creationId xmlns:a16="http://schemas.microsoft.com/office/drawing/2014/main" id="{30D5D564-3974-D149-8BFA-0BB23A3B3928}"/>
              </a:ext>
            </a:extLst>
          </p:cNvPr>
          <p:cNvPicPr>
            <a:picLocks noGrp="1" noChangeAspect="1"/>
          </p:cNvPicPr>
          <p:nvPr>
            <p:ph idx="1"/>
          </p:nvPr>
        </p:nvPicPr>
        <p:blipFill>
          <a:blip r:embed="rId2"/>
          <a:stretch>
            <a:fillRect/>
          </a:stretch>
        </p:blipFill>
        <p:spPr>
          <a:xfrm>
            <a:off x="575762" y="1574672"/>
            <a:ext cx="10778038" cy="4470527"/>
          </a:xfrm>
        </p:spPr>
      </p:pic>
      <p:sp>
        <p:nvSpPr>
          <p:cNvPr id="6" name="TextBox 5">
            <a:extLst>
              <a:ext uri="{FF2B5EF4-FFF2-40B4-BE49-F238E27FC236}">
                <a16:creationId xmlns:a16="http://schemas.microsoft.com/office/drawing/2014/main" id="{FF7493CB-7DD8-9E4E-8326-3B83EEF60DF4}"/>
              </a:ext>
            </a:extLst>
          </p:cNvPr>
          <p:cNvSpPr txBox="1"/>
          <p:nvPr/>
        </p:nvSpPr>
        <p:spPr>
          <a:xfrm>
            <a:off x="1151467" y="6045199"/>
            <a:ext cx="3505200" cy="369332"/>
          </a:xfrm>
          <a:prstGeom prst="rect">
            <a:avLst/>
          </a:prstGeom>
          <a:noFill/>
        </p:spPr>
        <p:txBody>
          <a:bodyPr wrap="square" rtlCol="0">
            <a:spAutoFit/>
          </a:bodyPr>
          <a:lstStyle/>
          <a:p>
            <a:r>
              <a:rPr lang="en-US" i="1" dirty="0"/>
              <a:t>Playoff teams in red</a:t>
            </a:r>
          </a:p>
        </p:txBody>
      </p:sp>
    </p:spTree>
    <p:extLst>
      <p:ext uri="{BB962C8B-B14F-4D97-AF65-F5344CB8AC3E}">
        <p14:creationId xmlns:p14="http://schemas.microsoft.com/office/powerpoint/2010/main" val="2903280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C814-C7FC-324B-8066-AB8D2C2E4D39}"/>
              </a:ext>
            </a:extLst>
          </p:cNvPr>
          <p:cNvSpPr>
            <a:spLocks noGrp="1"/>
          </p:cNvSpPr>
          <p:nvPr>
            <p:ph type="title"/>
          </p:nvPr>
        </p:nvSpPr>
        <p:spPr/>
        <p:txBody>
          <a:bodyPr/>
          <a:lstStyle/>
          <a:p>
            <a:r>
              <a:rPr lang="en-US" dirty="0"/>
              <a:t>Stats I Made Up</a:t>
            </a:r>
          </a:p>
        </p:txBody>
      </p:sp>
      <p:pic>
        <p:nvPicPr>
          <p:cNvPr id="5" name="Content Placeholder 4">
            <a:extLst>
              <a:ext uri="{FF2B5EF4-FFF2-40B4-BE49-F238E27FC236}">
                <a16:creationId xmlns:a16="http://schemas.microsoft.com/office/drawing/2014/main" id="{51960E66-40B4-4B42-A81C-F2843B424810}"/>
              </a:ext>
            </a:extLst>
          </p:cNvPr>
          <p:cNvPicPr>
            <a:picLocks noGrp="1" noChangeAspect="1"/>
          </p:cNvPicPr>
          <p:nvPr>
            <p:ph idx="1"/>
          </p:nvPr>
        </p:nvPicPr>
        <p:blipFill>
          <a:blip r:embed="rId2"/>
          <a:stretch>
            <a:fillRect/>
          </a:stretch>
        </p:blipFill>
        <p:spPr>
          <a:xfrm>
            <a:off x="838200" y="1324876"/>
            <a:ext cx="10515600" cy="3923583"/>
          </a:xfrm>
        </p:spPr>
      </p:pic>
      <p:sp>
        <p:nvSpPr>
          <p:cNvPr id="6" name="TextBox 5">
            <a:extLst>
              <a:ext uri="{FF2B5EF4-FFF2-40B4-BE49-F238E27FC236}">
                <a16:creationId xmlns:a16="http://schemas.microsoft.com/office/drawing/2014/main" id="{EA823DA1-A18F-FF47-8284-1826FA9704EA}"/>
              </a:ext>
            </a:extLst>
          </p:cNvPr>
          <p:cNvSpPr txBox="1"/>
          <p:nvPr/>
        </p:nvSpPr>
        <p:spPr>
          <a:xfrm>
            <a:off x="1117600" y="5740400"/>
            <a:ext cx="10236200" cy="923330"/>
          </a:xfrm>
          <a:prstGeom prst="rect">
            <a:avLst/>
          </a:prstGeom>
          <a:noFill/>
        </p:spPr>
        <p:txBody>
          <a:bodyPr wrap="square" rtlCol="0">
            <a:spAutoFit/>
          </a:bodyPr>
          <a:lstStyle/>
          <a:p>
            <a:r>
              <a:rPr lang="en-US" dirty="0"/>
              <a:t>Percentage of a given teams skaters (forwards and defensemen) who are “high scorers.” High scorers are defined as any player who had points higher than one standard deviation above the mean for a given season. The idea is to measure balanced scoring, or depth. </a:t>
            </a:r>
          </a:p>
        </p:txBody>
      </p:sp>
      <p:sp>
        <p:nvSpPr>
          <p:cNvPr id="7" name="TextBox 6">
            <a:extLst>
              <a:ext uri="{FF2B5EF4-FFF2-40B4-BE49-F238E27FC236}">
                <a16:creationId xmlns:a16="http://schemas.microsoft.com/office/drawing/2014/main" id="{05CAB8FB-2DB5-D24E-A4E8-D031C2E51681}"/>
              </a:ext>
            </a:extLst>
          </p:cNvPr>
          <p:cNvSpPr txBox="1"/>
          <p:nvPr/>
        </p:nvSpPr>
        <p:spPr>
          <a:xfrm>
            <a:off x="1320800" y="5232400"/>
            <a:ext cx="3183467" cy="369332"/>
          </a:xfrm>
          <a:prstGeom prst="rect">
            <a:avLst/>
          </a:prstGeom>
          <a:noFill/>
        </p:spPr>
        <p:txBody>
          <a:bodyPr wrap="square" rtlCol="0">
            <a:spAutoFit/>
          </a:bodyPr>
          <a:lstStyle/>
          <a:p>
            <a:r>
              <a:rPr lang="en-US" i="1" dirty="0"/>
              <a:t>Playoff teams in red</a:t>
            </a:r>
          </a:p>
        </p:txBody>
      </p:sp>
    </p:spTree>
    <p:extLst>
      <p:ext uri="{BB962C8B-B14F-4D97-AF65-F5344CB8AC3E}">
        <p14:creationId xmlns:p14="http://schemas.microsoft.com/office/powerpoint/2010/main" val="3632218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CB1D-5191-EE4F-B723-7E64AB634821}"/>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CA4A7C7F-4B07-7D46-86E7-CB120E7D42E1}"/>
              </a:ext>
            </a:extLst>
          </p:cNvPr>
          <p:cNvSpPr>
            <a:spLocks noGrp="1"/>
          </p:cNvSpPr>
          <p:nvPr>
            <p:ph idx="1"/>
          </p:nvPr>
        </p:nvSpPr>
        <p:spPr>
          <a:xfrm>
            <a:off x="838200" y="1690688"/>
            <a:ext cx="10515600" cy="4295775"/>
          </a:xfrm>
        </p:spPr>
        <p:txBody>
          <a:bodyPr>
            <a:normAutofit/>
          </a:bodyPr>
          <a:lstStyle/>
          <a:p>
            <a:r>
              <a:rPr lang="en-US" dirty="0"/>
              <a:t>Many statistics are good at predicting who will make the playoffs. It is much more difficult to predict how a team will do once they are in the playoffs.</a:t>
            </a:r>
          </a:p>
        </p:txBody>
      </p:sp>
      <p:pic>
        <p:nvPicPr>
          <p:cNvPr id="5" name="Picture 4">
            <a:extLst>
              <a:ext uri="{FF2B5EF4-FFF2-40B4-BE49-F238E27FC236}">
                <a16:creationId xmlns:a16="http://schemas.microsoft.com/office/drawing/2014/main" id="{2D17A0A5-20BD-8541-BBEF-08697FB6A781}"/>
              </a:ext>
            </a:extLst>
          </p:cNvPr>
          <p:cNvPicPr>
            <a:picLocks noChangeAspect="1"/>
          </p:cNvPicPr>
          <p:nvPr/>
        </p:nvPicPr>
        <p:blipFill>
          <a:blip r:embed="rId2"/>
          <a:stretch>
            <a:fillRect/>
          </a:stretch>
        </p:blipFill>
        <p:spPr>
          <a:xfrm>
            <a:off x="4861983" y="2762910"/>
            <a:ext cx="2859617" cy="3735010"/>
          </a:xfrm>
          <a:prstGeom prst="rect">
            <a:avLst/>
          </a:prstGeom>
        </p:spPr>
      </p:pic>
    </p:spTree>
    <p:extLst>
      <p:ext uri="{BB962C8B-B14F-4D97-AF65-F5344CB8AC3E}">
        <p14:creationId xmlns:p14="http://schemas.microsoft.com/office/powerpoint/2010/main" val="35536368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326</TotalTime>
  <Words>436</Words>
  <Application>Microsoft Macintosh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Predicting NHL Playoff Success</vt:lpstr>
      <vt:lpstr>Why Are We Here?</vt:lpstr>
      <vt:lpstr>What is the problem?</vt:lpstr>
      <vt:lpstr>Challenges?</vt:lpstr>
      <vt:lpstr>The Data</vt:lpstr>
      <vt:lpstr>Exploratory Data Analysis</vt:lpstr>
      <vt:lpstr>Goal Differential</vt:lpstr>
      <vt:lpstr>Stats I Made Up</vt:lpstr>
      <vt:lpstr>Analysis</vt:lpstr>
      <vt:lpstr>The Model</vt:lpstr>
      <vt:lpstr>The Model Continued</vt:lpstr>
      <vt:lpstr>Future Considerations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NHL Playoff Success</dc:title>
  <dc:creator>Chris Manley</dc:creator>
  <cp:lastModifiedBy>Chris Manley</cp:lastModifiedBy>
  <cp:revision>10</cp:revision>
  <dcterms:created xsi:type="dcterms:W3CDTF">2018-10-22T04:18:29Z</dcterms:created>
  <dcterms:modified xsi:type="dcterms:W3CDTF">2018-10-22T18:05:42Z</dcterms:modified>
</cp:coreProperties>
</file>